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iTn4iF52Z5PzscFnPjmfOWMnWV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716732-E562-483B-9750-B0E31E2F494F}">
  <a:tblStyle styleId="{ED716732-E562-483B-9750-B0E31E2F4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091B89C-BDAC-4A0F-B1EB-E352572FDC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1a1e5bbc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1a1e5bbc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1a1e5bbc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1a1e5bbc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1a1e5bbc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1a1e5bbc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a1e5bbc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a1e5bbc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1a1e5bbc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1a1e5bbc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1a1e5bbc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1a1e5bbc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1a1e5bbc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1a1e5bbc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a7c09e01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a7c09e01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92d86843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92d86843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a7c09e01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a7c09e01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9313f7d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9313f7d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9313f7de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9313f7d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9313f7d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9313f7d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a7c09e016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a7c09e01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a7c09e0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a7c09e0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a7c09e01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a7c09e01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a1e5b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1a1e5b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1a1e5bb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1a1e5bb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a1e5bb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1a1e5bb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1a1e5bbc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1a1e5bbc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1a1e5bbc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1a1e5bbc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7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7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47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47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47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/>
          <p:nvPr/>
        </p:nvSpPr>
        <p:spPr>
          <a:xfrm rot="-5400000">
            <a:off x="8177603" y="-1151798"/>
            <a:ext cx="1948500" cy="1948500"/>
          </a:xfrm>
          <a:prstGeom prst="blockArc">
            <a:avLst>
              <a:gd fmla="val 10796618" name="adj1"/>
              <a:gd fmla="val 15882085" name="adj2"/>
              <a:gd fmla="val 7819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2"/>
          <p:cNvSpPr/>
          <p:nvPr/>
        </p:nvSpPr>
        <p:spPr>
          <a:xfrm rot="-900003">
            <a:off x="-1427327" y="3995525"/>
            <a:ext cx="2387761" cy="2387761"/>
          </a:xfrm>
          <a:prstGeom prst="blockArc">
            <a:avLst>
              <a:gd fmla="val 17683086" name="adj1"/>
              <a:gd fmla="val 837016" name="adj2"/>
              <a:gd fmla="val 92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2"/>
          <p:cNvSpPr txBox="1"/>
          <p:nvPr>
            <p:ph type="title"/>
          </p:nvPr>
        </p:nvSpPr>
        <p:spPr>
          <a:xfrm>
            <a:off x="938675" y="1236950"/>
            <a:ext cx="36138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1" type="subTitle"/>
          </p:nvPr>
        </p:nvSpPr>
        <p:spPr>
          <a:xfrm>
            <a:off x="1028700" y="2030575"/>
            <a:ext cx="36138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4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fmla="val 16550563" name="adj1"/>
              <a:gd fmla="val 608065" name="adj2"/>
              <a:gd fmla="val 823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4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fmla="val 13159347" name="adj1"/>
              <a:gd fmla="val 19114359" name="adj2"/>
              <a:gd fmla="val 2148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4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4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54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54"/>
          <p:cNvSpPr txBox="1"/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54"/>
          <p:cNvSpPr txBox="1"/>
          <p:nvPr>
            <p:ph idx="1" type="subTitle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7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57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fmla="val 16164733" name="adj1"/>
              <a:gd fmla="val 69283" name="adj2"/>
              <a:gd fmla="val 23676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7"/>
          <p:cNvSpPr txBox="1"/>
          <p:nvPr>
            <p:ph idx="1" type="subTitle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2" type="subTitle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7"/>
          <p:cNvSpPr txBox="1"/>
          <p:nvPr>
            <p:ph idx="3" type="subTitle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4" type="subTitle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fmla="val 12020406" name="adj1"/>
              <a:gd fmla="val 16274686" name="adj2"/>
              <a:gd fmla="val 10157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8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8"/>
          <p:cNvSpPr txBox="1"/>
          <p:nvPr>
            <p:ph hasCustomPrompt="1" type="title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58"/>
          <p:cNvSpPr txBox="1"/>
          <p:nvPr>
            <p:ph idx="2" type="title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58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fmla="val 15904124" name="adj1"/>
              <a:gd fmla="val 21548879" name="adj2"/>
              <a:gd fmla="val 95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words">
  <p:cSld name="CUSTOM_4_1_1_1_1_1">
    <p:bg>
      <p:bgPr>
        <a:noFill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9"/>
          <p:cNvSpPr txBox="1"/>
          <p:nvPr>
            <p:ph type="title"/>
          </p:nvPr>
        </p:nvSpPr>
        <p:spPr>
          <a:xfrm>
            <a:off x="4858175" y="3478275"/>
            <a:ext cx="39141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numbers">
  <p:cSld name="CUSTOM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0"/>
          <p:cNvSpPr/>
          <p:nvPr/>
        </p:nvSpPr>
        <p:spPr>
          <a:xfrm rot="1339804">
            <a:off x="-518444" y="4635459"/>
            <a:ext cx="1008313" cy="1008313"/>
          </a:xfrm>
          <a:prstGeom prst="blockArc">
            <a:avLst>
              <a:gd fmla="val 14875850" name="adj1"/>
              <a:gd fmla="val 20435345" name="adj2"/>
              <a:gd fmla="val 28025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0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60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60"/>
          <p:cNvSpPr txBox="1"/>
          <p:nvPr>
            <p:ph idx="2" type="title"/>
          </p:nvPr>
        </p:nvSpPr>
        <p:spPr>
          <a:xfrm>
            <a:off x="2405950" y="1258650"/>
            <a:ext cx="20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60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60"/>
          <p:cNvSpPr txBox="1"/>
          <p:nvPr>
            <p:ph idx="1" type="subTitle"/>
          </p:nvPr>
        </p:nvSpPr>
        <p:spPr>
          <a:xfrm>
            <a:off x="2405950" y="1531400"/>
            <a:ext cx="201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1" name="Google Shape;141;p60"/>
          <p:cNvSpPr txBox="1"/>
          <p:nvPr>
            <p:ph idx="3" type="subTitle"/>
          </p:nvPr>
        </p:nvSpPr>
        <p:spPr>
          <a:xfrm>
            <a:off x="2405950" y="1925000"/>
            <a:ext cx="201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0"/>
          <p:cNvSpPr txBox="1"/>
          <p:nvPr>
            <p:ph idx="4" type="title"/>
          </p:nvPr>
        </p:nvSpPr>
        <p:spPr>
          <a:xfrm>
            <a:off x="2373850" y="3098650"/>
            <a:ext cx="20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60"/>
          <p:cNvSpPr txBox="1"/>
          <p:nvPr>
            <p:ph idx="5" type="subTitle"/>
          </p:nvPr>
        </p:nvSpPr>
        <p:spPr>
          <a:xfrm>
            <a:off x="2373850" y="3371400"/>
            <a:ext cx="201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4" name="Google Shape;144;p60"/>
          <p:cNvSpPr txBox="1"/>
          <p:nvPr>
            <p:ph idx="6" type="subTitle"/>
          </p:nvPr>
        </p:nvSpPr>
        <p:spPr>
          <a:xfrm>
            <a:off x="2373850" y="3765000"/>
            <a:ext cx="201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7" type="title"/>
          </p:nvPr>
        </p:nvSpPr>
        <p:spPr>
          <a:xfrm>
            <a:off x="6154650" y="1258650"/>
            <a:ext cx="20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60"/>
          <p:cNvSpPr txBox="1"/>
          <p:nvPr>
            <p:ph idx="8" type="subTitle"/>
          </p:nvPr>
        </p:nvSpPr>
        <p:spPr>
          <a:xfrm>
            <a:off x="6154650" y="1531400"/>
            <a:ext cx="201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7" name="Google Shape;147;p60"/>
          <p:cNvSpPr txBox="1"/>
          <p:nvPr>
            <p:ph idx="9" type="subTitle"/>
          </p:nvPr>
        </p:nvSpPr>
        <p:spPr>
          <a:xfrm>
            <a:off x="6154650" y="1925000"/>
            <a:ext cx="201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0"/>
          <p:cNvSpPr txBox="1"/>
          <p:nvPr>
            <p:ph idx="13" type="title"/>
          </p:nvPr>
        </p:nvSpPr>
        <p:spPr>
          <a:xfrm>
            <a:off x="6122550" y="3098650"/>
            <a:ext cx="20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60"/>
          <p:cNvSpPr txBox="1"/>
          <p:nvPr>
            <p:ph idx="14" type="subTitle"/>
          </p:nvPr>
        </p:nvSpPr>
        <p:spPr>
          <a:xfrm>
            <a:off x="6122550" y="3371400"/>
            <a:ext cx="201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50" name="Google Shape;150;p60"/>
          <p:cNvSpPr txBox="1"/>
          <p:nvPr>
            <p:ph idx="15" type="subTitle"/>
          </p:nvPr>
        </p:nvSpPr>
        <p:spPr>
          <a:xfrm>
            <a:off x="6122550" y="3765000"/>
            <a:ext cx="201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0"/>
          <p:cNvSpPr txBox="1"/>
          <p:nvPr>
            <p:ph idx="16"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2"/>
          <p:cNvSpPr/>
          <p:nvPr/>
        </p:nvSpPr>
        <p:spPr>
          <a:xfrm rot="5400000">
            <a:off x="-1048428" y="-1119626"/>
            <a:ext cx="2390400" cy="2390400"/>
          </a:xfrm>
          <a:prstGeom prst="blockArc">
            <a:avLst>
              <a:gd fmla="val 15904124" name="adj1"/>
              <a:gd fmla="val 472041" name="adj2"/>
              <a:gd fmla="val 768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62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fmla="val 13339976" name="adj1"/>
              <a:gd fmla="val 19973339" name="adj2"/>
              <a:gd fmla="val 27944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2"/>
          <p:cNvSpPr txBox="1"/>
          <p:nvPr>
            <p:ph idx="1" type="subTitle"/>
          </p:nvPr>
        </p:nvSpPr>
        <p:spPr>
          <a:xfrm>
            <a:off x="1652425" y="1371625"/>
            <a:ext cx="275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2"/>
          <p:cNvSpPr txBox="1"/>
          <p:nvPr>
            <p:ph idx="2" type="subTitle"/>
          </p:nvPr>
        </p:nvSpPr>
        <p:spPr>
          <a:xfrm>
            <a:off x="1652425" y="1730768"/>
            <a:ext cx="2755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62"/>
          <p:cNvSpPr txBox="1"/>
          <p:nvPr>
            <p:ph idx="3" type="subTitle"/>
          </p:nvPr>
        </p:nvSpPr>
        <p:spPr>
          <a:xfrm>
            <a:off x="1652425" y="3024381"/>
            <a:ext cx="275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2"/>
          <p:cNvSpPr txBox="1"/>
          <p:nvPr>
            <p:ph idx="4" type="subTitle"/>
          </p:nvPr>
        </p:nvSpPr>
        <p:spPr>
          <a:xfrm>
            <a:off x="1652425" y="3383524"/>
            <a:ext cx="2755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2"/>
          <p:cNvSpPr txBox="1"/>
          <p:nvPr>
            <p:ph idx="5" type="subTitle"/>
          </p:nvPr>
        </p:nvSpPr>
        <p:spPr>
          <a:xfrm>
            <a:off x="5573675" y="1371625"/>
            <a:ext cx="275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2"/>
          <p:cNvSpPr txBox="1"/>
          <p:nvPr>
            <p:ph idx="6" type="subTitle"/>
          </p:nvPr>
        </p:nvSpPr>
        <p:spPr>
          <a:xfrm>
            <a:off x="5573675" y="1730768"/>
            <a:ext cx="2755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2"/>
          <p:cNvSpPr txBox="1"/>
          <p:nvPr>
            <p:ph idx="7" type="subTitle"/>
          </p:nvPr>
        </p:nvSpPr>
        <p:spPr>
          <a:xfrm>
            <a:off x="5573675" y="3024380"/>
            <a:ext cx="275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2"/>
          <p:cNvSpPr txBox="1"/>
          <p:nvPr>
            <p:ph idx="8" type="subTitle"/>
          </p:nvPr>
        </p:nvSpPr>
        <p:spPr>
          <a:xfrm>
            <a:off x="5573675" y="3383522"/>
            <a:ext cx="2755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ext columns ">
  <p:cSld name="CUSTOM_4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3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3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63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63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63"/>
          <p:cNvSpPr txBox="1"/>
          <p:nvPr>
            <p:ph type="title"/>
          </p:nvPr>
        </p:nvSpPr>
        <p:spPr>
          <a:xfrm>
            <a:off x="376750" y="2660066"/>
            <a:ext cx="3994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74" name="Google Shape;174;p63"/>
          <p:cNvSpPr txBox="1"/>
          <p:nvPr>
            <p:ph idx="1" type="subTitle"/>
          </p:nvPr>
        </p:nvSpPr>
        <p:spPr>
          <a:xfrm>
            <a:off x="376750" y="3513925"/>
            <a:ext cx="4045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75" name="Google Shape;175;p63"/>
          <p:cNvSpPr txBox="1"/>
          <p:nvPr>
            <p:ph idx="2" type="title"/>
          </p:nvPr>
        </p:nvSpPr>
        <p:spPr>
          <a:xfrm>
            <a:off x="4745525" y="2660066"/>
            <a:ext cx="3994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76" name="Google Shape;176;p63"/>
          <p:cNvSpPr txBox="1"/>
          <p:nvPr>
            <p:ph idx="3" type="subTitle"/>
          </p:nvPr>
        </p:nvSpPr>
        <p:spPr>
          <a:xfrm>
            <a:off x="4745525" y="3513925"/>
            <a:ext cx="4045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77" name="Google Shape;17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4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fmla="val 11751713" name="adj1"/>
              <a:gd fmla="val 2721617" name="adj2"/>
              <a:gd fmla="val 2605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4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fmla="val 87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64"/>
          <p:cNvSpPr txBox="1"/>
          <p:nvPr>
            <p:ph idx="1" type="subTitle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84" name="Google Shape;184;p6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6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4_1_1_1_2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5"/>
          <p:cNvSpPr/>
          <p:nvPr/>
        </p:nvSpPr>
        <p:spPr>
          <a:xfrm rot="10800000">
            <a:off x="-1180114" y="-1205300"/>
            <a:ext cx="2387700" cy="2387700"/>
          </a:xfrm>
          <a:prstGeom prst="blockArc">
            <a:avLst>
              <a:gd fmla="val 10779047" name="adj1"/>
              <a:gd fmla="val 16253876" name="adj2"/>
              <a:gd fmla="val 890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5"/>
          <p:cNvSpPr txBox="1"/>
          <p:nvPr>
            <p:ph type="title"/>
          </p:nvPr>
        </p:nvSpPr>
        <p:spPr>
          <a:xfrm>
            <a:off x="5469575" y="562313"/>
            <a:ext cx="27288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65"/>
          <p:cNvSpPr txBox="1"/>
          <p:nvPr>
            <p:ph idx="1" type="subTitle"/>
          </p:nvPr>
        </p:nvSpPr>
        <p:spPr>
          <a:xfrm>
            <a:off x="4644581" y="1506915"/>
            <a:ext cx="2265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65"/>
          <p:cNvSpPr txBox="1"/>
          <p:nvPr>
            <p:ph idx="2" type="subTitle"/>
          </p:nvPr>
        </p:nvSpPr>
        <p:spPr>
          <a:xfrm>
            <a:off x="4639568" y="2245125"/>
            <a:ext cx="2265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92" name="Google Shape;192;p65"/>
          <p:cNvSpPr txBox="1"/>
          <p:nvPr>
            <p:ph idx="3" type="subTitle"/>
          </p:nvPr>
        </p:nvSpPr>
        <p:spPr>
          <a:xfrm>
            <a:off x="4634550" y="3038165"/>
            <a:ext cx="2265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65"/>
          <p:cNvSpPr txBox="1"/>
          <p:nvPr>
            <p:ph idx="4" type="subTitle"/>
          </p:nvPr>
        </p:nvSpPr>
        <p:spPr>
          <a:xfrm>
            <a:off x="4644581" y="3776474"/>
            <a:ext cx="2265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94" name="Google Shape;19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0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0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0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50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3" name="Google Shape;23;p50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0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7" name="Google Shape;27;p50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accen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6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fmla="val 11751713" name="adj1"/>
              <a:gd fmla="val 837016" name="adj2"/>
              <a:gd fmla="val 9209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6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fmla="val 8720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6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6"/>
          <p:cNvSpPr txBox="1"/>
          <p:nvPr/>
        </p:nvSpPr>
        <p:spPr>
          <a:xfrm>
            <a:off x="1087725" y="3566925"/>
            <a:ext cx="4959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66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66"/>
          <p:cNvSpPr txBox="1"/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66"/>
          <p:cNvSpPr txBox="1"/>
          <p:nvPr>
            <p:ph idx="1" type="subTitle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03" name="Google Shape;203;p66"/>
          <p:cNvSpPr/>
          <p:nvPr/>
        </p:nvSpPr>
        <p:spPr>
          <a:xfrm flipH="1" rot="-3224087">
            <a:off x="7590735" y="764028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7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67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67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" name="Google Shape;21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2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2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7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7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7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3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3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3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73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73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73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73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3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4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33" name="Google Shape;23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3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53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5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55"/>
          <p:cNvSpPr txBox="1"/>
          <p:nvPr>
            <p:ph idx="1" type="subTitle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5"/>
          <p:cNvSpPr txBox="1"/>
          <p:nvPr>
            <p:ph idx="2" type="subTitle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3" type="subTitle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4" type="subTitle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5" type="subTitle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6" type="subTitle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7" type="subTitle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8" type="subTitle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9" type="subTitle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3" type="subTitle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5"/>
          <p:cNvSpPr txBox="1"/>
          <p:nvPr>
            <p:ph idx="14" type="subTitle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5" type="subTitle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55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9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49"/>
          <p:cNvSpPr txBox="1"/>
          <p:nvPr>
            <p:ph idx="1" type="subTitle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59" name="Google Shape;59;p49"/>
          <p:cNvSpPr txBox="1"/>
          <p:nvPr>
            <p:ph idx="2" type="subTitle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3" type="subTitle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4" type="subTitle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5" type="subTitle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6" type="subTitle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fmla="val 16164733" name="adj1"/>
              <a:gd fmla="val 104114" name="adj2"/>
              <a:gd fmla="val 12778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9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5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1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1"/>
          <p:cNvSpPr/>
          <p:nvPr/>
        </p:nvSpPr>
        <p:spPr>
          <a:xfrm rot="8605101">
            <a:off x="6426768" y="-465210"/>
            <a:ext cx="1705462" cy="1705462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1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61"/>
          <p:cNvSpPr/>
          <p:nvPr/>
        </p:nvSpPr>
        <p:spPr>
          <a:xfrm rot="-899996">
            <a:off x="-1303250" y="3960928"/>
            <a:ext cx="2504850" cy="2504850"/>
          </a:xfrm>
          <a:prstGeom prst="blockArc">
            <a:avLst>
              <a:gd fmla="val 17160890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8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8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fmla="val 12582103" name="adj1"/>
              <a:gd fmla="val 16685375" name="adj2"/>
              <a:gd fmla="val 10255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8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4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48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1" type="subTitle"/>
          </p:nvPr>
        </p:nvSpPr>
        <p:spPr>
          <a:xfrm>
            <a:off x="963450" y="1133350"/>
            <a:ext cx="72171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87" name="Google Shape;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1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1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1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1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51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b="1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51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5" name="Google Shape;95;p51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1"/>
          <p:cNvSpPr txBox="1"/>
          <p:nvPr>
            <p:ph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7" name="Google Shape;9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775" y="1903675"/>
            <a:ext cx="1956200" cy="19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"/>
          <p:cNvSpPr txBox="1"/>
          <p:nvPr>
            <p:ph type="title"/>
          </p:nvPr>
        </p:nvSpPr>
        <p:spPr>
          <a:xfrm>
            <a:off x="1301800" y="664250"/>
            <a:ext cx="62616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Desafio Final</a:t>
            </a:r>
            <a:endParaRPr/>
          </a:p>
        </p:txBody>
      </p:sp>
      <p:sp>
        <p:nvSpPr>
          <p:cNvPr id="244" name="Google Shape;244;p1"/>
          <p:cNvSpPr txBox="1"/>
          <p:nvPr/>
        </p:nvSpPr>
        <p:spPr>
          <a:xfrm>
            <a:off x="2225800" y="1971775"/>
            <a:ext cx="42657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Eduardo Ureña Toledano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Andrés Sánchez Tamargo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Francisco José Montero Galloso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Martín Casamayor Morales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Santiago Vidal Carretero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Alberto Viejo López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1a1e5bbc6_0_100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CAMPERO</a:t>
            </a:r>
            <a:endParaRPr/>
          </a:p>
        </p:txBody>
      </p:sp>
      <p:sp>
        <p:nvSpPr>
          <p:cNvPr id="341" name="Google Shape;341;gb1a1e5bbc6_0_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gb1a1e5bbc6_0_100"/>
          <p:cNvSpPr txBox="1"/>
          <p:nvPr/>
        </p:nvSpPr>
        <p:spPr>
          <a:xfrm>
            <a:off x="921500" y="2632725"/>
            <a:ext cx="2871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nadie tiene el balón, Mario campea en el centro del tablero.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b1a1e5bbc6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6800"/>
            <a:ext cx="760399" cy="101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b1a1e5bbc6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875" y="1351725"/>
            <a:ext cx="4340004" cy="2440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b1a1e5bbc6_0_100"/>
          <p:cNvCxnSpPr/>
          <p:nvPr/>
        </p:nvCxnSpPr>
        <p:spPr>
          <a:xfrm flipH="1">
            <a:off x="8191950" y="2847050"/>
            <a:ext cx="295500" cy="1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1a1e5bbc6_0_114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PELOTA</a:t>
            </a:r>
            <a:endParaRPr/>
          </a:p>
        </p:txBody>
      </p:sp>
      <p:sp>
        <p:nvSpPr>
          <p:cNvPr id="351" name="Google Shape;351;gb1a1e5bbc6_0_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gb1a1e5bbc6_0_114"/>
          <p:cNvSpPr txBox="1"/>
          <p:nvPr/>
        </p:nvSpPr>
        <p:spPr>
          <a:xfrm>
            <a:off x="921500" y="2632738"/>
            <a:ext cx="2871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nadie tiene el balón, Luigi intenta atrapar la última pelota que ha sido creada.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gb1a1e5bbc6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13" y="2583038"/>
            <a:ext cx="498626" cy="92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b1a1e5bbc6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357225"/>
            <a:ext cx="4318325" cy="242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gb1a1e5bbc6_0_114"/>
          <p:cNvCxnSpPr/>
          <p:nvPr/>
        </p:nvCxnSpPr>
        <p:spPr>
          <a:xfrm flipH="1">
            <a:off x="7222750" y="1852650"/>
            <a:ext cx="150900" cy="20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1a1e5bbc6_0_127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PELOTA +</a:t>
            </a:r>
            <a:endParaRPr/>
          </a:p>
        </p:txBody>
      </p:sp>
      <p:sp>
        <p:nvSpPr>
          <p:cNvPr id="361" name="Google Shape;361;gb1a1e5bbc6_0_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gb1a1e5bbc6_0_127"/>
          <p:cNvSpPr txBox="1"/>
          <p:nvPr/>
        </p:nvSpPr>
        <p:spPr>
          <a:xfrm>
            <a:off x="921500" y="2340100"/>
            <a:ext cx="30078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Luigi, estando en MODO PELOTA, se acerca a una determinada distancia de ella, cambia de aceleración para poder cogerla con una mayor precisión.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gb1a1e5bbc6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13" y="2583038"/>
            <a:ext cx="498626" cy="92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b1a1e5bbc6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725" y="1386375"/>
            <a:ext cx="4216733" cy="237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gb1a1e5bbc6_0_127"/>
          <p:cNvCxnSpPr/>
          <p:nvPr/>
        </p:nvCxnSpPr>
        <p:spPr>
          <a:xfrm rot="10800000">
            <a:off x="8234575" y="2430700"/>
            <a:ext cx="322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1a1e5bbc6_0_140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ENFILAR</a:t>
            </a:r>
            <a:endParaRPr/>
          </a:p>
        </p:txBody>
      </p:sp>
      <p:sp>
        <p:nvSpPr>
          <p:cNvPr id="371" name="Google Shape;371;gb1a1e5bbc6_0_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gb1a1e5bbc6_0_140"/>
          <p:cNvSpPr txBox="1"/>
          <p:nvPr/>
        </p:nvSpPr>
        <p:spPr>
          <a:xfrm>
            <a:off x="1058450" y="2632725"/>
            <a:ext cx="2871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Mario o Luigi atrapan una pelota, giran hasta mirar directamente a la portería.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gb1a1e5bbc6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050"/>
            <a:ext cx="918278" cy="12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b1a1e5bbc6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625" y="1371038"/>
            <a:ext cx="4271301" cy="240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gb1a1e5bbc6_0_140"/>
          <p:cNvCxnSpPr/>
          <p:nvPr/>
        </p:nvCxnSpPr>
        <p:spPr>
          <a:xfrm rot="10800000">
            <a:off x="8205350" y="1786125"/>
            <a:ext cx="241800" cy="22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1a1e5bbc6_0_153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GOL</a:t>
            </a:r>
            <a:endParaRPr/>
          </a:p>
        </p:txBody>
      </p:sp>
      <p:sp>
        <p:nvSpPr>
          <p:cNvPr id="381" name="Google Shape;381;gb1a1e5bbc6_0_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gb1a1e5bbc6_0_153"/>
          <p:cNvSpPr txBox="1"/>
          <p:nvPr/>
        </p:nvSpPr>
        <p:spPr>
          <a:xfrm>
            <a:off x="1058450" y="2324325"/>
            <a:ext cx="28710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Mario y Luigi tienen la pelota y están mirando directamente a la portería, cambian su aceleración y se dirigen directamente a marcar gol.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gb1a1e5bbc6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050"/>
            <a:ext cx="918278" cy="12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b1a1e5bbc6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25" y="1358075"/>
            <a:ext cx="4317424" cy="242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gb1a1e5bbc6_0_153"/>
          <p:cNvCxnSpPr/>
          <p:nvPr/>
        </p:nvCxnSpPr>
        <p:spPr>
          <a:xfrm flipH="1">
            <a:off x="7990600" y="1880125"/>
            <a:ext cx="3357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1a1e5bbc6_0_166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AYUDA</a:t>
            </a:r>
            <a:endParaRPr/>
          </a:p>
        </p:txBody>
      </p:sp>
      <p:sp>
        <p:nvSpPr>
          <p:cNvPr id="391" name="Google Shape;391;gb1a1e5bbc6_0_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gb1a1e5bbc6_0_166"/>
          <p:cNvSpPr txBox="1"/>
          <p:nvPr/>
        </p:nvSpPr>
        <p:spPr>
          <a:xfrm>
            <a:off x="1058450" y="2225325"/>
            <a:ext cx="28710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En el caso de que el enemigo de nuestro compañero tenga la pelota y nuestro enemigo no, se realizará una ayuda para tener una superioridad 2vs1 a la hora de robarle el balón.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gb1a1e5bbc6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050"/>
            <a:ext cx="918278" cy="12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b1a1e5bbc6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175" y="1344613"/>
            <a:ext cx="4365299" cy="245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gb1a1e5bbc6_0_166"/>
          <p:cNvCxnSpPr/>
          <p:nvPr/>
        </p:nvCxnSpPr>
        <p:spPr>
          <a:xfrm rot="10800000">
            <a:off x="8326175" y="2524750"/>
            <a:ext cx="30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a1e5bbc6_0_179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MODO GUARDAESPALDAS</a:t>
            </a:r>
            <a:endParaRPr sz="2200"/>
          </a:p>
        </p:txBody>
      </p:sp>
      <p:sp>
        <p:nvSpPr>
          <p:cNvPr id="401" name="Google Shape;401;gb1a1e5bbc6_0_1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gb1a1e5bbc6_0_179"/>
          <p:cNvSpPr txBox="1"/>
          <p:nvPr/>
        </p:nvSpPr>
        <p:spPr>
          <a:xfrm>
            <a:off x="1058450" y="2442075"/>
            <a:ext cx="28710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Si el compañero tiene la pelota, vamos al centro para quitar coches enemigos camperos o ladrones y ayudar a marcar gol.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gb1a1e5bbc6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050"/>
            <a:ext cx="918278" cy="12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b1a1e5bbc6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925" y="1097575"/>
            <a:ext cx="4356977" cy="244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gb1a1e5bbc6_0_179"/>
          <p:cNvCxnSpPr/>
          <p:nvPr/>
        </p:nvCxnSpPr>
        <p:spPr>
          <a:xfrm rot="10800000">
            <a:off x="8084500" y="2417275"/>
            <a:ext cx="67200" cy="34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a7c09e016_3_10"/>
          <p:cNvSpPr txBox="1"/>
          <p:nvPr>
            <p:ph type="title"/>
          </p:nvPr>
        </p:nvSpPr>
        <p:spPr>
          <a:xfrm>
            <a:off x="397625" y="29239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Estrategia 1 + 1 </a:t>
            </a:r>
            <a:endParaRPr/>
          </a:p>
        </p:txBody>
      </p:sp>
      <p:sp>
        <p:nvSpPr>
          <p:cNvPr id="411" name="Google Shape;411;gaa7c09e016_3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gaa7c09e016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50" y="1478188"/>
            <a:ext cx="446625" cy="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aa7c09e016_3_10"/>
          <p:cNvSpPr txBox="1"/>
          <p:nvPr/>
        </p:nvSpPr>
        <p:spPr>
          <a:xfrm>
            <a:off x="1725075" y="1428525"/>
            <a:ext cx="650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Mejor estrategia 1+1 del grupo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adaptada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 este problema en particular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gaa7c09e016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50" y="2049450"/>
            <a:ext cx="446625" cy="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aa7c09e016_3_10"/>
          <p:cNvSpPr txBox="1"/>
          <p:nvPr/>
        </p:nvSpPr>
        <p:spPr>
          <a:xfrm>
            <a:off x="1725075" y="2024625"/>
            <a:ext cx="193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¿Por qué 1+1?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gaa7c09e016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250" y="1905675"/>
            <a:ext cx="1317900" cy="1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aa7c09e016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450" y="3187850"/>
            <a:ext cx="3424374" cy="11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92d868439_7_0"/>
          <p:cNvSpPr txBox="1"/>
          <p:nvPr>
            <p:ph type="title"/>
          </p:nvPr>
        </p:nvSpPr>
        <p:spPr>
          <a:xfrm>
            <a:off x="517675" y="293900"/>
            <a:ext cx="80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Esquema de un ciclo de aprendizaje</a:t>
            </a:r>
            <a:endParaRPr/>
          </a:p>
        </p:txBody>
      </p:sp>
      <p:sp>
        <p:nvSpPr>
          <p:cNvPr id="423" name="Google Shape;423;ga92d868439_7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ga92d868439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700" y="1458125"/>
            <a:ext cx="5295500" cy="27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a7c09e016_3_20"/>
          <p:cNvSpPr txBox="1"/>
          <p:nvPr>
            <p:ph type="title"/>
          </p:nvPr>
        </p:nvSpPr>
        <p:spPr>
          <a:xfrm>
            <a:off x="442350" y="29239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Resultados (I)</a:t>
            </a:r>
            <a:endParaRPr/>
          </a:p>
        </p:txBody>
      </p:sp>
      <p:sp>
        <p:nvSpPr>
          <p:cNvPr id="430" name="Google Shape;430;gaa7c09e016_3_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gaa7c09e016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500"/>
            <a:ext cx="7040000" cy="36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idx="1" type="subTitle"/>
          </p:nvPr>
        </p:nvSpPr>
        <p:spPr>
          <a:xfrm>
            <a:off x="5102400" y="763263"/>
            <a:ext cx="2652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8195"/>
                </a:solidFill>
              </a:rPr>
              <a:t>Distribución de tareas</a:t>
            </a:r>
            <a:r>
              <a:rPr lang="en">
                <a:solidFill>
                  <a:srgbClr val="5F8195"/>
                </a:solidFill>
              </a:rPr>
              <a:t>  </a:t>
            </a:r>
            <a:endParaRPr>
              <a:solidFill>
                <a:srgbClr val="5F819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rgbClr val="5F8195"/>
              </a:solidFill>
            </a:endParaRPr>
          </a:p>
        </p:txBody>
      </p:sp>
      <p:sp>
        <p:nvSpPr>
          <p:cNvPr id="250" name="Google Shape;250;p4"/>
          <p:cNvSpPr txBox="1"/>
          <p:nvPr>
            <p:ph idx="3" type="subTitle"/>
          </p:nvPr>
        </p:nvSpPr>
        <p:spPr>
          <a:xfrm>
            <a:off x="5102400" y="1340238"/>
            <a:ext cx="2509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8195"/>
                </a:solidFill>
              </a:rPr>
              <a:t>Modos de los coches</a:t>
            </a:r>
            <a:endParaRPr>
              <a:solidFill>
                <a:srgbClr val="5F8195"/>
              </a:solidFill>
            </a:endParaRPr>
          </a:p>
        </p:txBody>
      </p:sp>
      <p:sp>
        <p:nvSpPr>
          <p:cNvPr id="251" name="Google Shape;251;p4"/>
          <p:cNvSpPr txBox="1"/>
          <p:nvPr>
            <p:ph type="title"/>
          </p:nvPr>
        </p:nvSpPr>
        <p:spPr>
          <a:xfrm>
            <a:off x="878750" y="758125"/>
            <a:ext cx="2858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252" name="Google Shape;252;p4"/>
          <p:cNvSpPr/>
          <p:nvPr/>
        </p:nvSpPr>
        <p:spPr>
          <a:xfrm>
            <a:off x="4643100" y="826500"/>
            <a:ext cx="459300" cy="2628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4643100" y="293050"/>
            <a:ext cx="459300" cy="2628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4643100" y="1410788"/>
            <a:ext cx="459300" cy="2883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5102400" y="214300"/>
            <a:ext cx="3441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6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Planificación Inicial y Final</a:t>
            </a:r>
            <a:endParaRPr b="1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"/>
          <p:cNvSpPr txBox="1"/>
          <p:nvPr/>
        </p:nvSpPr>
        <p:spPr>
          <a:xfrm>
            <a:off x="5102400" y="3148950"/>
            <a:ext cx="1771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6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4643100" y="2034975"/>
            <a:ext cx="459300" cy="2628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4643100" y="2635813"/>
            <a:ext cx="459300" cy="2628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4643100" y="3214950"/>
            <a:ext cx="459300" cy="2883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13" y="2302975"/>
            <a:ext cx="1771775" cy="1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"/>
          <p:cNvSpPr txBox="1"/>
          <p:nvPr>
            <p:ph idx="3" type="subTitle"/>
          </p:nvPr>
        </p:nvSpPr>
        <p:spPr>
          <a:xfrm>
            <a:off x="5102400" y="1948725"/>
            <a:ext cx="2652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8195"/>
                </a:solidFill>
              </a:rPr>
              <a:t>Estrategia 1 + 1</a:t>
            </a:r>
            <a:endParaRPr>
              <a:solidFill>
                <a:srgbClr val="5F8195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4643100" y="3898300"/>
            <a:ext cx="459300" cy="2628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</a:rPr>
              <a:t>7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"/>
          <p:cNvSpPr txBox="1"/>
          <p:nvPr/>
        </p:nvSpPr>
        <p:spPr>
          <a:xfrm>
            <a:off x="5102400" y="2557225"/>
            <a:ext cx="4041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6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Esquema de un ciclo de aprendizaje</a:t>
            </a:r>
            <a:endParaRPr b="1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"/>
          <p:cNvSpPr txBox="1"/>
          <p:nvPr>
            <p:ph idx="1" type="subTitle"/>
          </p:nvPr>
        </p:nvSpPr>
        <p:spPr>
          <a:xfrm>
            <a:off x="5074625" y="3819575"/>
            <a:ext cx="2652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8195"/>
                </a:solidFill>
              </a:rPr>
              <a:t>Conclusiones</a:t>
            </a:r>
            <a:r>
              <a:rPr lang="en">
                <a:solidFill>
                  <a:srgbClr val="5F8195"/>
                </a:solidFill>
              </a:rPr>
              <a:t>  </a:t>
            </a:r>
            <a:endParaRPr>
              <a:solidFill>
                <a:srgbClr val="5F819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rgbClr val="5F819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9313f7de0_0_1"/>
          <p:cNvSpPr txBox="1"/>
          <p:nvPr>
            <p:ph type="title"/>
          </p:nvPr>
        </p:nvSpPr>
        <p:spPr>
          <a:xfrm>
            <a:off x="442350" y="29239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Resultados (II)</a:t>
            </a:r>
            <a:endParaRPr/>
          </a:p>
        </p:txBody>
      </p:sp>
      <p:sp>
        <p:nvSpPr>
          <p:cNvPr id="437" name="Google Shape;437;ga9313f7de0_0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ga9313f7de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501"/>
            <a:ext cx="6613861" cy="37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9313f7de0_0_8"/>
          <p:cNvSpPr txBox="1"/>
          <p:nvPr>
            <p:ph type="title"/>
          </p:nvPr>
        </p:nvSpPr>
        <p:spPr>
          <a:xfrm>
            <a:off x="442350" y="29239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Resultados (III)</a:t>
            </a:r>
            <a:endParaRPr/>
          </a:p>
        </p:txBody>
      </p:sp>
      <p:sp>
        <p:nvSpPr>
          <p:cNvPr id="444" name="Google Shape;444;ga9313f7de0_0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ga9313f7de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501"/>
            <a:ext cx="7150651" cy="37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9313f7de0_0_15"/>
          <p:cNvSpPr txBox="1"/>
          <p:nvPr>
            <p:ph type="title"/>
          </p:nvPr>
        </p:nvSpPr>
        <p:spPr>
          <a:xfrm>
            <a:off x="442350" y="29239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Resultados (IV)</a:t>
            </a:r>
            <a:endParaRPr/>
          </a:p>
        </p:txBody>
      </p:sp>
      <p:sp>
        <p:nvSpPr>
          <p:cNvPr id="451" name="Google Shape;451;ga9313f7de0_0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ga9313f7de0_0_15"/>
          <p:cNvSpPr txBox="1"/>
          <p:nvPr/>
        </p:nvSpPr>
        <p:spPr>
          <a:xfrm>
            <a:off x="1100550" y="1571275"/>
            <a:ext cx="69429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3" name="Google Shape;453;ga9313f7de0_0_15"/>
          <p:cNvGraphicFramePr/>
          <p:nvPr/>
        </p:nvGraphicFramePr>
        <p:xfrm>
          <a:off x="932175" y="190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{0091B89C-BDAC-4A0F-B1EB-E352572FDC54}</a:tableStyleId>
              </a:tblPr>
              <a:tblGrid>
                <a:gridCol w="3379275"/>
                <a:gridCol w="3379275"/>
              </a:tblGrid>
              <a:tr h="6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Adversario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%VICTORIA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</a:tr>
              <a:tr h="6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Coche por </a:t>
                      </a: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efecto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</a:tr>
              <a:tr h="6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Mejor inicial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</a:tr>
              <a:tr h="6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Definitivo (valores a mano)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54" name="Google Shape;454;ga9313f7de0_0_15"/>
          <p:cNvSpPr txBox="1"/>
          <p:nvPr/>
        </p:nvSpPr>
        <p:spPr>
          <a:xfrm>
            <a:off x="932175" y="1207700"/>
            <a:ext cx="6260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Los mejores resultados se obtienen con el coche entrenado contra el mejor coche inicial.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a7c09e016_3_2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Conclusiones</a:t>
            </a:r>
            <a:endParaRPr/>
          </a:p>
        </p:txBody>
      </p:sp>
      <p:pic>
        <p:nvPicPr>
          <p:cNvPr id="460" name="Google Shape;460;gaa7c09e016_3_25"/>
          <p:cNvPicPr preferRelativeResize="0"/>
          <p:nvPr/>
        </p:nvPicPr>
        <p:blipFill rotWithShape="1">
          <a:blip r:embed="rId3">
            <a:alphaModFix/>
          </a:blip>
          <a:srcRect b="-3469" l="0" r="0" t="3469"/>
          <a:stretch/>
        </p:blipFill>
        <p:spPr>
          <a:xfrm>
            <a:off x="-1" y="2693899"/>
            <a:ext cx="2380075" cy="25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aa7c09e016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825" y="2562550"/>
            <a:ext cx="2174175" cy="25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aa7c09e016_3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gaa7c09e016_3_25"/>
          <p:cNvPicPr preferRelativeResize="0"/>
          <p:nvPr/>
        </p:nvPicPr>
        <p:blipFill rotWithShape="1">
          <a:blip r:embed="rId5">
            <a:alphaModFix/>
          </a:blip>
          <a:srcRect b="6071" l="10146" r="10146" t="6062"/>
          <a:stretch/>
        </p:blipFill>
        <p:spPr>
          <a:xfrm>
            <a:off x="3816937" y="3187150"/>
            <a:ext cx="1113426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aa7c09e016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925" y="1264800"/>
            <a:ext cx="446625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aa7c09e016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925" y="1672775"/>
            <a:ext cx="446625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aa7c09e016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925" y="2080750"/>
            <a:ext cx="446625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aa7c09e016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925" y="2488725"/>
            <a:ext cx="446625" cy="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aa7c09e016_3_25"/>
          <p:cNvSpPr txBox="1"/>
          <p:nvPr/>
        </p:nvSpPr>
        <p:spPr>
          <a:xfrm>
            <a:off x="2746075" y="1211900"/>
            <a:ext cx="3921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Buena experiencia de trabajo en equipo.</a:t>
            </a:r>
            <a:endParaRPr b="1" sz="1300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aa7c09e016_3_25"/>
          <p:cNvSpPr txBox="1"/>
          <p:nvPr/>
        </p:nvSpPr>
        <p:spPr>
          <a:xfrm>
            <a:off x="2746075" y="1630325"/>
            <a:ext cx="5272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Enfoque entretenido de los 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conceptos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 de la asignatura.</a:t>
            </a:r>
            <a:endParaRPr b="1" sz="1300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gaa7c09e016_3_25"/>
          <p:cNvSpPr txBox="1"/>
          <p:nvPr/>
        </p:nvSpPr>
        <p:spPr>
          <a:xfrm>
            <a:off x="2746075" y="2488775"/>
            <a:ext cx="5566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Tiempo de 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ejecución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 de cada 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simulación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 demasiado elevado.</a:t>
            </a:r>
            <a:endParaRPr b="1" sz="1300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aa7c09e016_3_25"/>
          <p:cNvSpPr txBox="1"/>
          <p:nvPr/>
        </p:nvSpPr>
        <p:spPr>
          <a:xfrm>
            <a:off x="2746075" y="2048750"/>
            <a:ext cx="5566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Experimentar con un problema 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b="1" lang="en" sz="1300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 cercano  al mundo real.</a:t>
            </a:r>
            <a:endParaRPr b="1" sz="1300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Gracias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3800"/>
              <a:t>¿Preguntas?</a:t>
            </a:r>
            <a:endParaRPr sz="3800"/>
          </a:p>
        </p:txBody>
      </p:sp>
      <p:sp>
        <p:nvSpPr>
          <p:cNvPr id="477" name="Google Shape;4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a7c09e016_2_0"/>
          <p:cNvSpPr txBox="1"/>
          <p:nvPr>
            <p:ph idx="1" type="subTitle"/>
          </p:nvPr>
        </p:nvSpPr>
        <p:spPr>
          <a:xfrm>
            <a:off x="65650" y="1615475"/>
            <a:ext cx="43749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Entender cómo funciona el programa y parámetros esenciales.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Programar un par de coches por integrante del grupo mediante reglas.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Jugar 100 partidos contra “AgentAGE2” con cada par de coches.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Comparar el porcentaje de partidos ganados por cada agente.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Elegir el agente con mejores resultados y mejorarlo haciendo uso de alguna técnica de Computación Evolutiva vistas en clase.</a:t>
            </a:r>
            <a:endParaRPr b="1" sz="1400">
              <a:solidFill>
                <a:srgbClr val="5F819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1" name="Google Shape;271;gaa7c09e016_2_0"/>
          <p:cNvSpPr txBox="1"/>
          <p:nvPr>
            <p:ph type="title"/>
          </p:nvPr>
        </p:nvSpPr>
        <p:spPr>
          <a:xfrm>
            <a:off x="386425" y="2743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Planificación Inicial y Final</a:t>
            </a:r>
            <a:endParaRPr/>
          </a:p>
        </p:txBody>
      </p:sp>
      <p:sp>
        <p:nvSpPr>
          <p:cNvPr id="272" name="Google Shape;272;gaa7c09e016_2_0"/>
          <p:cNvSpPr txBox="1"/>
          <p:nvPr>
            <p:ph idx="1" type="subTitle"/>
          </p:nvPr>
        </p:nvSpPr>
        <p:spPr>
          <a:xfrm>
            <a:off x="4505775" y="1652400"/>
            <a:ext cx="4374900" cy="24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Entender cómo funciona el programa y parámetros esenciales.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Programar un par de coches por integrante del grupo mediante reglas.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Programar un agente definitivo entre todos los integrantes.</a:t>
            </a:r>
            <a:endParaRPr b="1" sz="1400">
              <a:solidFill>
                <a:srgbClr val="5F8195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F8195"/>
              </a:buClr>
              <a:buSzPts val="1400"/>
              <a:buAutoNum type="arabicPeriod"/>
            </a:pPr>
            <a:r>
              <a:rPr b="1" lang="en" sz="1400">
                <a:solidFill>
                  <a:srgbClr val="5F8195"/>
                </a:solidFill>
              </a:rPr>
              <a:t>Entrenar un agente desde 0 jugando contra los dos mejores de los programados inicialmente además de sí mismo.</a:t>
            </a:r>
            <a:endParaRPr sz="1600"/>
          </a:p>
        </p:txBody>
      </p:sp>
      <p:sp>
        <p:nvSpPr>
          <p:cNvPr id="273" name="Google Shape;273;gaa7c09e016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gaa7c09e016_2_0"/>
          <p:cNvSpPr txBox="1"/>
          <p:nvPr/>
        </p:nvSpPr>
        <p:spPr>
          <a:xfrm>
            <a:off x="1051600" y="1064625"/>
            <a:ext cx="24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 u="sng">
                <a:solidFill>
                  <a:srgbClr val="416880"/>
                </a:solidFill>
                <a:latin typeface="Montserrat"/>
                <a:ea typeface="Montserrat"/>
                <a:cs typeface="Montserrat"/>
                <a:sym typeface="Montserrat"/>
              </a:rPr>
              <a:t>Planificación Inicial</a:t>
            </a:r>
            <a:endParaRPr b="1" sz="1600" u="sng">
              <a:solidFill>
                <a:srgbClr val="4168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aa7c09e016_2_0"/>
          <p:cNvSpPr txBox="1"/>
          <p:nvPr/>
        </p:nvSpPr>
        <p:spPr>
          <a:xfrm>
            <a:off x="5898500" y="1064625"/>
            <a:ext cx="215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 u="sng">
                <a:solidFill>
                  <a:srgbClr val="416880"/>
                </a:solidFill>
                <a:latin typeface="Montserrat"/>
                <a:ea typeface="Montserrat"/>
                <a:cs typeface="Montserrat"/>
                <a:sym typeface="Montserrat"/>
              </a:rPr>
              <a:t>Planificación Final</a:t>
            </a:r>
            <a:endParaRPr b="1" sz="1600" u="sng">
              <a:solidFill>
                <a:srgbClr val="4168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a7c09e016_2_10"/>
          <p:cNvSpPr txBox="1"/>
          <p:nvPr>
            <p:ph type="title"/>
          </p:nvPr>
        </p:nvSpPr>
        <p:spPr>
          <a:xfrm>
            <a:off x="3539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Distribución de tareas</a:t>
            </a:r>
            <a:endParaRPr/>
          </a:p>
        </p:txBody>
      </p:sp>
      <p:graphicFrame>
        <p:nvGraphicFramePr>
          <p:cNvPr id="281" name="Google Shape;281;gaa7c09e016_2_10"/>
          <p:cNvGraphicFramePr/>
          <p:nvPr/>
        </p:nvGraphicFramePr>
        <p:xfrm>
          <a:off x="163575" y="117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{ED716732-E562-483B-9750-B0E31E2F494F}</a:tableStyleId>
              </a:tblPr>
              <a:tblGrid>
                <a:gridCol w="1469475"/>
                <a:gridCol w="1469475"/>
                <a:gridCol w="1469475"/>
                <a:gridCol w="1469475"/>
                <a:gridCol w="1469475"/>
                <a:gridCol w="1469475"/>
              </a:tblGrid>
              <a:tr h="29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Francisco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Andrés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Eduardo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Martín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Santiago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Alberto</a:t>
                      </a:r>
                      <a:endParaRPr b="1" sz="13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Jefe del equipo de pruebas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Jefe del equipo técnico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Programador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Tester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Programador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5818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Tester</a:t>
                      </a:r>
                      <a:endParaRPr b="1" sz="1200">
                        <a:solidFill>
                          <a:srgbClr val="45818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48550"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Dirección del equipo de pruebas.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</a:t>
                      </a: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Dirección del equipo de programación.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pruebas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pruebas.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programación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Redacción de la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pruebas.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Redacción de la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programación.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pruebas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89999" marR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000">
                          <a:solidFill>
                            <a:srgbClr val="5F819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Asistencia en memoria.</a:t>
                      </a:r>
                      <a:endParaRPr b="1" sz="1000">
                        <a:solidFill>
                          <a:srgbClr val="5F819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82" name="Google Shape;282;gaa7c09e016_2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1a1e5bbc6_0_0"/>
          <p:cNvSpPr txBox="1"/>
          <p:nvPr>
            <p:ph type="title"/>
          </p:nvPr>
        </p:nvSpPr>
        <p:spPr>
          <a:xfrm>
            <a:off x="322600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Modos de los coches</a:t>
            </a:r>
            <a:endParaRPr/>
          </a:p>
        </p:txBody>
      </p:sp>
      <p:sp>
        <p:nvSpPr>
          <p:cNvPr id="288" name="Google Shape;288;gb1a1e5bbc6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gb1a1e5bbc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75" y="975195"/>
            <a:ext cx="3201052" cy="398433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b1a1e5bbc6_0_0"/>
          <p:cNvSpPr txBox="1"/>
          <p:nvPr/>
        </p:nvSpPr>
        <p:spPr>
          <a:xfrm>
            <a:off x="867725" y="1814450"/>
            <a:ext cx="1814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MARIO</a:t>
            </a:r>
            <a:endParaRPr b="1" sz="3600">
              <a:solidFill>
                <a:srgbClr val="CC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gb1a1e5bbc6_0_0"/>
          <p:cNvSpPr txBox="1"/>
          <p:nvPr/>
        </p:nvSpPr>
        <p:spPr>
          <a:xfrm>
            <a:off x="6857825" y="3418400"/>
            <a:ext cx="1814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LUIGI</a:t>
            </a:r>
            <a:endParaRPr b="1" sz="36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1a1e5bbc6_0_24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ACECHADOR</a:t>
            </a:r>
            <a:endParaRPr/>
          </a:p>
        </p:txBody>
      </p:sp>
      <p:sp>
        <p:nvSpPr>
          <p:cNvPr id="297" name="Google Shape;297;gb1a1e5bbc6_0_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gb1a1e5bbc6_0_24"/>
          <p:cNvSpPr txBox="1"/>
          <p:nvPr/>
        </p:nvSpPr>
        <p:spPr>
          <a:xfrm>
            <a:off x="921500" y="1856425"/>
            <a:ext cx="2871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su enemigo coge la pelota, va al centro y se posiciona a la espera.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gb1a1e5bbc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50" y="1856425"/>
            <a:ext cx="722456" cy="9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b1a1e5bbc6_0_24"/>
          <p:cNvSpPr txBox="1"/>
          <p:nvPr/>
        </p:nvSpPr>
        <p:spPr>
          <a:xfrm>
            <a:off x="921500" y="3453025"/>
            <a:ext cx="2871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su enemigo coge la pelota, le intenta alcanzar.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gb1a1e5bbc6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63" y="3287088"/>
            <a:ext cx="498626" cy="92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b1a1e5bbc6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450" y="1331863"/>
            <a:ext cx="4410650" cy="2479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gb1a1e5bbc6_0_24"/>
          <p:cNvCxnSpPr/>
          <p:nvPr/>
        </p:nvCxnSpPr>
        <p:spPr>
          <a:xfrm rot="10800000">
            <a:off x="8097950" y="3155775"/>
            <a:ext cx="12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1a1e5bbc6_0_41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LADRÓN</a:t>
            </a:r>
            <a:endParaRPr/>
          </a:p>
        </p:txBody>
      </p:sp>
      <p:sp>
        <p:nvSpPr>
          <p:cNvPr id="309" name="Google Shape;309;gb1a1e5bbc6_0_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gb1a1e5bbc6_0_41"/>
          <p:cNvSpPr txBox="1"/>
          <p:nvPr/>
        </p:nvSpPr>
        <p:spPr>
          <a:xfrm>
            <a:off x="921500" y="1637475"/>
            <a:ext cx="2871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Una vez finalizado el MODO ACECHADOR, si el enemigo se acerca a la portería o si se miran de frente, intentará darle un golpe para robarle el balón.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b1a1e5bbc6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3" y="1726875"/>
            <a:ext cx="722456" cy="9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b1a1e5bbc6_0_41"/>
          <p:cNvSpPr txBox="1"/>
          <p:nvPr/>
        </p:nvSpPr>
        <p:spPr>
          <a:xfrm>
            <a:off x="921500" y="3058325"/>
            <a:ext cx="28710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Una vez finalizado el MODO ACECHADOR, si el enemigo se acerca a la portería, si se miran de frente o si Luigi pasa por el centro, intentará darle un golpe para robarle el balón.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gb1a1e5bbc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63" y="3287088"/>
            <a:ext cx="498626" cy="92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b1a1e5bbc6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000" y="1386125"/>
            <a:ext cx="4217600" cy="237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b1a1e5bbc6_0_41"/>
          <p:cNvCxnSpPr/>
          <p:nvPr/>
        </p:nvCxnSpPr>
        <p:spPr>
          <a:xfrm flipH="1" rot="10800000">
            <a:off x="6835625" y="2296525"/>
            <a:ext cx="201300" cy="26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1a1e5bbc6_0_56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LADRÓN +</a:t>
            </a:r>
            <a:endParaRPr/>
          </a:p>
        </p:txBody>
      </p:sp>
      <p:sp>
        <p:nvSpPr>
          <p:cNvPr id="321" name="Google Shape;321;gb1a1e5bbc6_0_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gb1a1e5bbc6_0_56"/>
          <p:cNvSpPr txBox="1"/>
          <p:nvPr/>
        </p:nvSpPr>
        <p:spPr>
          <a:xfrm>
            <a:off x="921500" y="2387625"/>
            <a:ext cx="2871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el enemigo tiene el balón y está a una determinada distancia, Luigi cambia su velocidad para quitarle el balón de una mejor manera.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gb1a1e5bbc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13" y="2583038"/>
            <a:ext cx="498626" cy="92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b1a1e5bbc6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50" y="1341800"/>
            <a:ext cx="4375301" cy="24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gb1a1e5bbc6_0_56"/>
          <p:cNvCxnSpPr/>
          <p:nvPr/>
        </p:nvCxnSpPr>
        <p:spPr>
          <a:xfrm rot="10800000">
            <a:off x="7936875" y="3182750"/>
            <a:ext cx="107400" cy="12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1a1e5bbc6_0_86"/>
          <p:cNvSpPr txBox="1"/>
          <p:nvPr>
            <p:ph type="title"/>
          </p:nvPr>
        </p:nvSpPr>
        <p:spPr>
          <a:xfrm>
            <a:off x="784550" y="599975"/>
            <a:ext cx="3144900" cy="13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LADRÓN 2</a:t>
            </a:r>
            <a:endParaRPr/>
          </a:p>
        </p:txBody>
      </p:sp>
      <p:sp>
        <p:nvSpPr>
          <p:cNvPr id="331" name="Google Shape;331;gb1a1e5bbc6_0_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gb1a1e5bbc6_0_86"/>
          <p:cNvSpPr txBox="1"/>
          <p:nvPr/>
        </p:nvSpPr>
        <p:spPr>
          <a:xfrm>
            <a:off x="1058450" y="2387625"/>
            <a:ext cx="2871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8195"/>
                </a:solidFill>
                <a:latin typeface="Montserrat"/>
                <a:ea typeface="Montserrat"/>
                <a:cs typeface="Montserrat"/>
                <a:sym typeface="Montserrat"/>
              </a:rPr>
              <a:t>Cuando nuestro compañero tiene la pelota y su enemigo también, como nuestro compañero no puede defenderlo, se le hace la ayuda.</a:t>
            </a:r>
            <a:endParaRPr b="1">
              <a:solidFill>
                <a:srgbClr val="5F81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b1a1e5bbc6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050"/>
            <a:ext cx="918278" cy="12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b1a1e5bbc6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475" y="1426925"/>
            <a:ext cx="4221848" cy="237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gb1a1e5bbc6_0_86"/>
          <p:cNvCxnSpPr/>
          <p:nvPr/>
        </p:nvCxnSpPr>
        <p:spPr>
          <a:xfrm flipH="1">
            <a:off x="7534075" y="2041275"/>
            <a:ext cx="375900" cy="9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